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9" r:id="rId5"/>
    <p:sldId id="263" r:id="rId6"/>
    <p:sldId id="264" r:id="rId7"/>
    <p:sldId id="266" r:id="rId8"/>
    <p:sldId id="270" r:id="rId9"/>
    <p:sldId id="272" r:id="rId10"/>
    <p:sldId id="268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98A7-F0A4-4FB0-9DB3-3D78460CB983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1B4A-F55C-4545-B9DC-430F6B050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A4CD1-0B60-417E-9CDF-944D49CF06A3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9E79-AA35-4E95-BF22-55C9E174C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B685A-B34B-4F68-A8F2-873399AC01B3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B4E8-67A8-448E-B504-C70DA953C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B04C5-688E-4543-9284-89794F64CB99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1EE6-B1E2-4A4A-8A1B-9A55A7062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C2BC5-102D-4FC2-93EB-F68BB8FF010D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E296-754F-417F-8888-DC503F850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51FB3-03D2-4DF3-ABA2-425069AFC647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09FB6-17EC-44CA-9A9A-AABD83E9D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C01B-BAF2-448D-8B1C-DED380B62858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86C2-6BCE-430C-B0DC-34DF55EF0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8135-67D6-4450-B621-9C8A9F09E5D9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FFE50-6E9B-4848-8BCF-3E17026E3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61C4-4DBE-4A69-BF23-59935280F6DE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C40A3-9DF6-4BE9-A626-900EFD117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F6E17-4225-4359-B808-67CD2D2B16CC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6C4CB-0220-419B-B3E9-853EE64A6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B562F-E66F-4084-8B6A-A1CFEF7D41F9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2580-6C3F-435D-BD49-29057820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B2D920-8286-4A4E-8810-585ACD04CB48}" type="datetimeFigureOut">
              <a:rPr lang="en-US"/>
              <a:pPr>
                <a:defRPr/>
              </a:pPr>
              <a:t>8/2/2009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3E299D-8FEA-47F2-ACA5-39AB536AC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78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entury Schoolbook" pitchFamily="18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A28E6A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956251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go-nxt-rob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619250"/>
            <a:ext cx="3810000" cy="523875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"/>
            <a:ext cx="6553200" cy="1981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Z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 Antiqua" pitchFamily="18" charset="0"/>
              </a:rPr>
              <a:t>Cognitive Approach to Robot Spatial Mapping</a:t>
            </a:r>
            <a:endParaRPr lang="en-ZA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 Antiqua" pitchFamily="18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0" y="2667000"/>
            <a:ext cx="6629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ZA" sz="2400" b="1" i="1" dirty="0">
                <a:latin typeface="Century Schoolbook" pitchFamily="18" charset="0"/>
              </a:rPr>
              <a:t>Ghislain Fouodji Tasse</a:t>
            </a:r>
          </a:p>
          <a:p>
            <a:pPr algn="ctr"/>
            <a:endParaRPr lang="en-ZA" sz="2400" b="1" i="1" dirty="0">
              <a:latin typeface="Century Schoolbook" pitchFamily="18" charset="0"/>
            </a:endParaRPr>
          </a:p>
          <a:p>
            <a:pPr algn="ctr"/>
            <a:r>
              <a:rPr lang="en-ZA" sz="2400" dirty="0">
                <a:latin typeface="Century Schoolbook" pitchFamily="18" charset="0"/>
              </a:rPr>
              <a:t> Supervisor: </a:t>
            </a:r>
            <a:r>
              <a:rPr lang="en-ZA" sz="2400" b="1" i="1" dirty="0">
                <a:latin typeface="Century Schoolbook" pitchFamily="18" charset="0"/>
              </a:rPr>
              <a:t>Dr. Karen Bradshaw</a:t>
            </a:r>
          </a:p>
          <a:p>
            <a:pPr algn="ctr"/>
            <a:endParaRPr lang="en-GB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Computer Science Department </a:t>
            </a:r>
          </a:p>
          <a:p>
            <a:pPr algn="ctr"/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Rhodes University </a:t>
            </a:r>
            <a:endParaRPr lang="en-Z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04 August 2009</a:t>
            </a:r>
            <a:endParaRPr lang="en-Z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ZA" sz="2400" i="1" dirty="0">
              <a:latin typeface="Century Schoolbook" pitchFamily="18" charset="0"/>
            </a:endParaRPr>
          </a:p>
          <a:p>
            <a:pPr algn="ctr"/>
            <a:endParaRPr lang="en-ZA" sz="2400" i="1" dirty="0">
              <a:latin typeface="Century Schoolbook" pitchFamily="18" charset="0"/>
            </a:endParaRPr>
          </a:p>
          <a:p>
            <a:pPr algn="ctr"/>
            <a:endParaRPr lang="en-ZA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5791200" cy="5334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n-Z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Tools</a:t>
            </a:r>
            <a:endParaRPr lang="tn-ZA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giving-peace-sign_~bxp66051.jpg"/>
          <p:cNvPicPr>
            <a:picLocks noChangeAspect="1"/>
          </p:cNvPicPr>
          <p:nvPr/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3">
              <a:alphaModFix amt="44000"/>
              <a:lum bright="-10000" contrast="40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0" y="2362200"/>
            <a:ext cx="6172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ZA" sz="2200" dirty="0" smtClean="0">
                <a:latin typeface="+mn-lt"/>
              </a:rPr>
              <a:t>Robot: Lego </a:t>
            </a:r>
            <a:r>
              <a:rPr lang="en-ZA" sz="2200" dirty="0" err="1" smtClean="0">
                <a:latin typeface="+mn-lt"/>
              </a:rPr>
              <a:t>Mindstroms</a:t>
            </a:r>
            <a:r>
              <a:rPr lang="en-ZA" sz="2200" dirty="0" smtClean="0">
                <a:latin typeface="+mn-lt"/>
              </a:rPr>
              <a:t> NXT (2 motors and 4 ultrasonic sensors)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200" dirty="0" smtClean="0">
                <a:latin typeface="+mn-lt"/>
              </a:rPr>
              <a:t>Bluetooth Connection  </a:t>
            </a:r>
            <a:endParaRPr lang="en-ZA" sz="2200" dirty="0" smtClean="0">
              <a:latin typeface="+mn-lt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Programming Languages: C/C++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IDE: Visual C++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6" name="Picture 5" descr="robotics.jpg"/>
          <p:cNvPicPr>
            <a:picLocks noChangeAspect="1"/>
          </p:cNvPicPr>
          <p:nvPr/>
        </p:nvPicPr>
        <p:blipFill>
          <a:blip r:embed="rId4">
            <a:lum/>
          </a:blip>
          <a:stretch>
            <a:fillRect/>
          </a:stretch>
        </p:blipFill>
        <p:spPr>
          <a:xfrm>
            <a:off x="2438400" y="228600"/>
            <a:ext cx="4371975" cy="211956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791200" cy="5334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n-Z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Extentions</a:t>
            </a:r>
            <a:endParaRPr lang="tn-ZA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giving-peace-sign_~bxp66051.jpg"/>
          <p:cNvPicPr>
            <a:picLocks noChangeAspect="1"/>
          </p:cNvPicPr>
          <p:nvPr/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3">
              <a:alphaModFix amt="44000"/>
              <a:lum bright="-10000" contrast="40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00200" y="2286000"/>
            <a:ext cx="6172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8" name="Picture 7" descr="robot-highly-advanced_~ca_47_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914400"/>
            <a:ext cx="3505200" cy="42672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2400" y="1524000"/>
            <a:ext cx="6172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+mn-lt"/>
              </a:rPr>
              <a:t>This research is a first step and can be extended to achieve complete and optimal self navigation with free collision in the real world by a robot.</a:t>
            </a:r>
            <a:endParaRPr lang="en-ZA" sz="2200" dirty="0" smtClean="0">
              <a:latin typeface="+mn-lt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The </a:t>
            </a:r>
            <a:r>
              <a:rPr lang="en-GB" sz="2200" dirty="0">
                <a:latin typeface="Century Schoolbook" pitchFamily="18" charset="0"/>
              </a:rPr>
              <a:t>concept of cognition could be extended to other area in robotics such as natural language processing</a:t>
            </a:r>
            <a:r>
              <a:rPr lang="en-GB" sz="2200" dirty="0" smtClean="0">
                <a:latin typeface="Century Schoolbook" pitchFamily="18" charset="0"/>
              </a:rPr>
              <a:t>.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This project can be extended from an indoor environment mapping to an outdoor environment mapping. 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botics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2133600" y="2286000"/>
            <a:ext cx="4371975" cy="341496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0"/>
            <a:ext cx="6477000" cy="4343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ZA" sz="3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en-ZA" sz="3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obotics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2362200" y="228600"/>
            <a:ext cx="4371975" cy="211956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467600" cy="71596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Z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concepts</a:t>
            </a:r>
            <a:endParaRPr lang="en-ZA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5" descr="giving-peace-sign_~bxp660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4">
              <a:alphaModFix amt="44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6764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endParaRPr lang="en-US" sz="3000" dirty="0">
              <a:latin typeface="Century Schoolbook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219200" y="2362200"/>
            <a:ext cx="6172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ZA" sz="2200" dirty="0" smtClean="0">
                <a:latin typeface="+mn-lt"/>
              </a:rPr>
              <a:t>Robot Spatial Perception: </a:t>
            </a:r>
            <a:r>
              <a:rPr lang="en-ZA" sz="1600" dirty="0" smtClean="0">
                <a:latin typeface="+mn-lt"/>
              </a:rPr>
              <a:t>it is the way the robot perceives it environment and </a:t>
            </a:r>
            <a:r>
              <a:rPr lang="en-ZA" sz="1600" dirty="0" smtClean="0">
                <a:latin typeface="+mn-lt"/>
              </a:rPr>
              <a:t>interacts </a:t>
            </a:r>
            <a:r>
              <a:rPr lang="en-ZA" sz="1600" dirty="0" smtClean="0">
                <a:latin typeface="+mn-lt"/>
              </a:rPr>
              <a:t>with it.</a:t>
            </a:r>
            <a:endParaRPr lang="en-ZA" sz="2200" dirty="0" smtClean="0">
              <a:latin typeface="+mn-lt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Cognitive mapping: </a:t>
            </a:r>
            <a:r>
              <a:rPr lang="en-GB" sz="1600" dirty="0" smtClean="0">
                <a:latin typeface="Century Schoolbook" pitchFamily="18" charset="0"/>
              </a:rPr>
              <a:t>different AI approaches that can be implemented to built self mapping </a:t>
            </a:r>
            <a:r>
              <a:rPr lang="en-GB" sz="1600" dirty="0" smtClean="0">
                <a:latin typeface="Century Schoolbook" pitchFamily="18" charset="0"/>
              </a:rPr>
              <a:t>intelligence into </a:t>
            </a:r>
            <a:r>
              <a:rPr lang="en-GB" sz="1600" dirty="0" smtClean="0">
                <a:latin typeface="Century Schoolbook" pitchFamily="18" charset="0"/>
              </a:rPr>
              <a:t>a robot.</a:t>
            </a:r>
            <a:endParaRPr lang="en-GB" sz="2200" dirty="0" smtClean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Cognitive Robot Mapping: </a:t>
            </a:r>
            <a:r>
              <a:rPr lang="en-GB" sz="1600" dirty="0" smtClean="0">
                <a:latin typeface="Century Schoolbook" pitchFamily="18" charset="0"/>
              </a:rPr>
              <a:t>cognitive mapping theories are interpreted and converted into algorithms that can be implemented </a:t>
            </a:r>
            <a:r>
              <a:rPr lang="en-GB" sz="1600" dirty="0" smtClean="0">
                <a:latin typeface="Century Schoolbook" pitchFamily="18" charset="0"/>
              </a:rPr>
              <a:t>in robot, </a:t>
            </a:r>
            <a:r>
              <a:rPr lang="en-GB" sz="1600" dirty="0" smtClean="0">
                <a:latin typeface="Century Schoolbook" pitchFamily="18" charset="0"/>
              </a:rPr>
              <a:t>with </a:t>
            </a:r>
            <a:r>
              <a:rPr lang="en-GB" sz="1600" dirty="0" smtClean="0">
                <a:latin typeface="Century Schoolbook" pitchFamily="18" charset="0"/>
              </a:rPr>
              <a:t>respect to its perception of the environment.</a:t>
            </a:r>
            <a:endParaRPr lang="en-GB" sz="2200" dirty="0" smtClean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01000" cy="838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n-Z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Robot Spatial Perception</a:t>
            </a:r>
            <a:endParaRPr lang="tn-ZA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giving-peace-sign_~bxp66051.jpg"/>
          <p:cNvPicPr>
            <a:picLocks noChangeAspect="1"/>
          </p:cNvPicPr>
          <p:nvPr/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3">
              <a:alphaModFix amt="44000"/>
              <a:lum bright="-10000" contrast="40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" y="2438400"/>
            <a:ext cx="4876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ZA" sz="2200" dirty="0" smtClean="0">
                <a:latin typeface="+mn-lt"/>
              </a:rPr>
              <a:t>Metric map: is the capture of  the geometric properties of an </a:t>
            </a:r>
            <a:r>
              <a:rPr lang="en-ZA" sz="2200" dirty="0" smtClean="0">
                <a:latin typeface="+mn-lt"/>
              </a:rPr>
              <a:t>environment.</a:t>
            </a:r>
            <a:endParaRPr lang="en-ZA" sz="2200" dirty="0" smtClean="0">
              <a:latin typeface="+mn-lt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6" name="Picture 5" descr="robotics.jpg"/>
          <p:cNvPicPr>
            <a:picLocks noChangeAspect="1"/>
          </p:cNvPicPr>
          <p:nvPr/>
        </p:nvPicPr>
        <p:blipFill>
          <a:blip r:embed="rId4">
            <a:lum/>
          </a:blip>
          <a:stretch>
            <a:fillRect/>
          </a:stretch>
        </p:blipFill>
        <p:spPr>
          <a:xfrm>
            <a:off x="2133600" y="381000"/>
            <a:ext cx="4371975" cy="211956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00600" y="2438400"/>
            <a:ext cx="403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Topological </a:t>
            </a:r>
            <a:r>
              <a:rPr lang="en-GB" sz="2200" dirty="0" smtClean="0">
                <a:latin typeface="Century Schoolbook" pitchFamily="18" charset="0"/>
              </a:rPr>
              <a:t>map: is the capture of qualitative and relational information of the objects in an environment.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3523" y="3886200"/>
            <a:ext cx="299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4343400"/>
            <a:ext cx="2438400" cy="185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01000" cy="838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n-Z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Robot Spatial Perception</a:t>
            </a:r>
            <a:endParaRPr lang="tn-ZA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giving-peace-sign_~bxp66051.jpg"/>
          <p:cNvPicPr>
            <a:picLocks noChangeAspect="1"/>
          </p:cNvPicPr>
          <p:nvPr/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3">
              <a:alphaModFix amt="44000"/>
              <a:lum bright="-10000" contrast="40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09800" y="2438400"/>
            <a:ext cx="5410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Hybrid </a:t>
            </a:r>
            <a:r>
              <a:rPr lang="en-GB" sz="2200" dirty="0" smtClean="0">
                <a:latin typeface="Century Schoolbook" pitchFamily="18" charset="0"/>
              </a:rPr>
              <a:t>map: </a:t>
            </a:r>
            <a:r>
              <a:rPr lang="en-GB" sz="2200" dirty="0" smtClean="0">
                <a:latin typeface="Century Schoolbook" pitchFamily="18" charset="0"/>
              </a:rPr>
              <a:t>it contains both metric and topological information of the environment. </a:t>
            </a:r>
            <a:endParaRPr lang="en-GB" sz="2200" dirty="0" smtClean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6" name="Picture 5" descr="robotics.jpg"/>
          <p:cNvPicPr>
            <a:picLocks noChangeAspect="1"/>
          </p:cNvPicPr>
          <p:nvPr/>
        </p:nvPicPr>
        <p:blipFill>
          <a:blip r:embed="rId4">
            <a:lum/>
          </a:blip>
          <a:stretch>
            <a:fillRect/>
          </a:stretch>
        </p:blipFill>
        <p:spPr>
          <a:xfrm>
            <a:off x="2133600" y="381000"/>
            <a:ext cx="4371975" cy="211956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4038600"/>
            <a:ext cx="42957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400800" cy="5334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n-Z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Possible diffficulties</a:t>
            </a:r>
            <a:endParaRPr lang="tn-ZA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giving-peace-sign_~bxp66051.jpg"/>
          <p:cNvPicPr>
            <a:picLocks noChangeAspect="1"/>
          </p:cNvPicPr>
          <p:nvPr/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3">
              <a:alphaModFix amt="44000"/>
              <a:lum bright="-10000" contrast="40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0" y="2438400"/>
            <a:ext cx="6172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ZA" sz="2200" dirty="0" smtClean="0">
                <a:latin typeface="+mn-lt"/>
              </a:rPr>
              <a:t>Odometry Errors: these errors result from the limitation of robot sensors.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ZA" sz="2200" dirty="0" smtClean="0">
                <a:latin typeface="Century Schoolbook" pitchFamily="18" charset="0"/>
              </a:rPr>
              <a:t>SLAM: Simultaneous Localization and Mapping problem. 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ZA" sz="2200" dirty="0" smtClean="0">
                <a:latin typeface="Century Schoolbook" pitchFamily="18" charset="0"/>
              </a:rPr>
              <a:t>Dynamic Environments: How does the robot cope with the change in the environment. 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7" name="Picture 6" descr="robotics.jpg"/>
          <p:cNvPicPr>
            <a:picLocks noChangeAspect="1"/>
          </p:cNvPicPr>
          <p:nvPr/>
        </p:nvPicPr>
        <p:blipFill>
          <a:blip r:embed="rId4">
            <a:lum/>
          </a:blip>
          <a:stretch>
            <a:fillRect/>
          </a:stretch>
        </p:blipFill>
        <p:spPr>
          <a:xfrm>
            <a:off x="2438400" y="304800"/>
            <a:ext cx="4371975" cy="211956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5791200" cy="5334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n-Z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Cognitive mapping</a:t>
            </a:r>
            <a:endParaRPr lang="tn-ZA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giving-peace-sign_~bxp66051.jpg"/>
          <p:cNvPicPr>
            <a:picLocks noChangeAspect="1"/>
          </p:cNvPicPr>
          <p:nvPr/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3">
              <a:alphaModFix amt="44000"/>
              <a:lum bright="-10000" contrast="40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00200" y="2514600"/>
            <a:ext cx="6172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ZA" sz="2200" dirty="0" smtClean="0">
                <a:latin typeface="+mn-lt"/>
              </a:rPr>
              <a:t>Vision Based Mapping: this mapping focuses on the visual information the robot gets from the environment.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Shaped Based Mapping:  this mapping focuses on the geometric information the robot gets from the environment.</a:t>
            </a: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6" name="Picture 5" descr="robotics.jpg"/>
          <p:cNvPicPr>
            <a:picLocks noChangeAspect="1"/>
          </p:cNvPicPr>
          <p:nvPr/>
        </p:nvPicPr>
        <p:blipFill>
          <a:blip r:embed="rId4">
            <a:lum/>
          </a:blip>
          <a:stretch>
            <a:fillRect/>
          </a:stretch>
        </p:blipFill>
        <p:spPr>
          <a:xfrm>
            <a:off x="2362200" y="304800"/>
            <a:ext cx="4371975" cy="211956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obotics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2590800" y="152400"/>
            <a:ext cx="4371975" cy="211956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5" name="Picture 4" descr="giving-peace-sign_~bxp66051.jpg"/>
          <p:cNvPicPr>
            <a:picLocks noChangeAspect="1"/>
          </p:cNvPicPr>
          <p:nvPr/>
        </p:nvPicPr>
        <p:blipFill>
          <a:blip r:embed="rId3">
            <a:lum bright="-10000" contrast="40000"/>
          </a:blip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4">
              <a:alphaModFix amt="44000"/>
              <a:lum bright="-10000" contrast="40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00200" y="2286000"/>
            <a:ext cx="6781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3585" y="3581400"/>
            <a:ext cx="1758944" cy="101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593771"/>
            <a:ext cx="2049378" cy="134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36923" y="3665764"/>
            <a:ext cx="1259077" cy="109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1371600" y="2133600"/>
            <a:ext cx="7543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LSR</a:t>
            </a:r>
            <a:r>
              <a:rPr lang="en-GB" sz="2200" dirty="0" smtClean="0">
                <a:latin typeface="Century Schoolbook" pitchFamily="18" charset="0"/>
              </a:rPr>
              <a:t>: Local Space Representation is the representation of the space the robot is currently experiencing.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219200" y="1524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n-ZA" sz="36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Cognitive Robot Mapping</a:t>
            </a:r>
            <a:endParaRPr kumimoji="0" lang="tn-ZA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obotics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2590800" y="152400"/>
            <a:ext cx="4371975" cy="211956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5" name="Picture 4" descr="giving-peace-sign_~bxp66051.jpg"/>
          <p:cNvPicPr>
            <a:picLocks noChangeAspect="1"/>
          </p:cNvPicPr>
          <p:nvPr/>
        </p:nvPicPr>
        <p:blipFill>
          <a:blip r:embed="rId3">
            <a:lum bright="-10000" contrast="40000"/>
          </a:blip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4">
              <a:alphaModFix amt="44000"/>
              <a:lum bright="-10000" contrast="40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2362200"/>
            <a:ext cx="6781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3352800"/>
            <a:ext cx="1066800" cy="70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4876800"/>
            <a:ext cx="131006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4800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4" name="Up-Down Arrow 13"/>
          <p:cNvSpPr/>
          <p:nvPr/>
        </p:nvSpPr>
        <p:spPr>
          <a:xfrm rot="13220606">
            <a:off x="3278750" y="3662153"/>
            <a:ext cx="74655" cy="14465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Up-Down Arrow 14"/>
          <p:cNvSpPr/>
          <p:nvPr/>
        </p:nvSpPr>
        <p:spPr>
          <a:xfrm rot="5400000">
            <a:off x="4495800" y="4343400"/>
            <a:ext cx="76200" cy="1905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Up-Down Arrow 15"/>
          <p:cNvSpPr/>
          <p:nvPr/>
        </p:nvSpPr>
        <p:spPr>
          <a:xfrm rot="18969963">
            <a:off x="5233671" y="3618369"/>
            <a:ext cx="45719" cy="14890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85800" y="2133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GSR</a:t>
            </a:r>
            <a:r>
              <a:rPr lang="en-GB" sz="2200" dirty="0" smtClean="0">
                <a:latin typeface="Century Schoolbook" pitchFamily="18" charset="0"/>
              </a:rPr>
              <a:t>: Global Space Representation is the combination of independent local space representation.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219200" y="1524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n-ZA" sz="36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Cognitive Robot Mapping</a:t>
            </a:r>
            <a:endParaRPr kumimoji="0" lang="tn-ZA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162800" cy="685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n-Z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Cognitive Robot Mapping</a:t>
            </a:r>
            <a:endParaRPr lang="tn-ZA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giving-peace-sign_~bxp66051.jpg"/>
          <p:cNvPicPr>
            <a:picLocks noChangeAspect="1"/>
          </p:cNvPicPr>
          <p:nvPr/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7540466" y="4876800"/>
            <a:ext cx="1603534" cy="1981200"/>
          </a:xfrm>
          <a:prstGeom prst="rect">
            <a:avLst/>
          </a:prstGeom>
          <a:blipFill dpi="0" rotWithShape="1">
            <a:blip r:embed="rId3">
              <a:alphaModFix amt="44000"/>
              <a:lum bright="-10000" contrast="40000"/>
            </a:blip>
            <a:srcRect/>
            <a:tile tx="0" ty="0" sx="100000" sy="100000" flip="none" algn="tl"/>
          </a:blipFill>
          <a:effectLst>
            <a:softEdge rad="63500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2133600"/>
            <a:ext cx="754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GB" sz="2200" dirty="0" smtClean="0">
                <a:latin typeface="Century Schoolbook" pitchFamily="18" charset="0"/>
              </a:rPr>
              <a:t>Grid </a:t>
            </a:r>
            <a:r>
              <a:rPr lang="en-GB" sz="2200" dirty="0" smtClean="0">
                <a:latin typeface="Century Schoolbook" pitchFamily="18" charset="0"/>
              </a:rPr>
              <a:t>Algorithms: treats the environment as an unstructured array with composed cells that are independently either occupied or unoccupied.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tn-ZA" sz="2200" dirty="0">
              <a:latin typeface="Century Schoolbook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3000" dirty="0">
              <a:latin typeface="Century Schoolbook" pitchFamily="18" charset="0"/>
            </a:endParaRPr>
          </a:p>
        </p:txBody>
      </p:sp>
      <p:pic>
        <p:nvPicPr>
          <p:cNvPr id="6" name="Picture 5" descr="robotics.jpg"/>
          <p:cNvPicPr>
            <a:picLocks noChangeAspect="1"/>
          </p:cNvPicPr>
          <p:nvPr/>
        </p:nvPicPr>
        <p:blipFill>
          <a:blip r:embed="rId4">
            <a:lum/>
          </a:blip>
          <a:stretch>
            <a:fillRect/>
          </a:stretch>
        </p:blipFill>
        <p:spPr>
          <a:xfrm>
            <a:off x="2286000" y="228600"/>
            <a:ext cx="4371975" cy="211956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3657600"/>
            <a:ext cx="33147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Equity">
      <a:dk1>
        <a:sysClr val="windowText" lastClr="000000"/>
      </a:dk1>
      <a:lt1>
        <a:sysClr val="window" lastClr="EFEFE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4086</TotalTime>
  <Words>368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Slide 1</vt:lpstr>
      <vt:lpstr>concepts</vt:lpstr>
      <vt:lpstr>Robot Spatial Perception</vt:lpstr>
      <vt:lpstr>Robot Spatial Perception</vt:lpstr>
      <vt:lpstr>Possible diffficulties</vt:lpstr>
      <vt:lpstr>Cognitive mapping</vt:lpstr>
      <vt:lpstr>Slide 7</vt:lpstr>
      <vt:lpstr>Slide 8</vt:lpstr>
      <vt:lpstr>Cognitive Robot Mapping</vt:lpstr>
      <vt:lpstr> Tools</vt:lpstr>
      <vt:lpstr> Extentions</vt:lpstr>
      <vt:lpstr>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Defaultuser</cp:lastModifiedBy>
  <cp:revision>172</cp:revision>
  <dcterms:created xsi:type="dcterms:W3CDTF">2006-08-16T00:00:00Z</dcterms:created>
  <dcterms:modified xsi:type="dcterms:W3CDTF">2009-08-03T06:25:23Z</dcterms:modified>
</cp:coreProperties>
</file>